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1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1"/>
  </p:notesMasterIdLst>
  <p:sldIdLst>
    <p:sldId id="256" r:id="rId2"/>
    <p:sldId id="424" r:id="rId3"/>
    <p:sldId id="425" r:id="rId4"/>
    <p:sldId id="426" r:id="rId5"/>
    <p:sldId id="427" r:id="rId6"/>
    <p:sldId id="428" r:id="rId7"/>
    <p:sldId id="429" r:id="rId8"/>
    <p:sldId id="430" r:id="rId9"/>
    <p:sldId id="431" r:id="rId10"/>
    <p:sldId id="432" r:id="rId11"/>
    <p:sldId id="393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402" r:id="rId20"/>
    <p:sldId id="401" r:id="rId21"/>
    <p:sldId id="403" r:id="rId22"/>
    <p:sldId id="404" r:id="rId23"/>
    <p:sldId id="418" r:id="rId24"/>
    <p:sldId id="419" r:id="rId25"/>
    <p:sldId id="420" r:id="rId26"/>
    <p:sldId id="405" r:id="rId27"/>
    <p:sldId id="407" r:id="rId28"/>
    <p:sldId id="414" r:id="rId29"/>
    <p:sldId id="416" r:id="rId30"/>
    <p:sldId id="408" r:id="rId31"/>
    <p:sldId id="417" r:id="rId32"/>
    <p:sldId id="421" r:id="rId33"/>
    <p:sldId id="422" r:id="rId34"/>
    <p:sldId id="423" r:id="rId35"/>
    <p:sldId id="409" r:id="rId36"/>
    <p:sldId id="410" r:id="rId37"/>
    <p:sldId id="411" r:id="rId38"/>
    <p:sldId id="413" r:id="rId39"/>
    <p:sldId id="41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1" autoAdjust="0"/>
    <p:restoredTop sz="94167" autoAdjust="0"/>
  </p:normalViewPr>
  <p:slideViewPr>
    <p:cSldViewPr showGuides="1">
      <p:cViewPr varScale="1">
        <p:scale>
          <a:sx n="136" d="100"/>
          <a:sy n="136" d="100"/>
        </p:scale>
        <p:origin x="472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03-23T17:46:53.9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2485 5083 1098 0,'-15'-11'24'0,"6"6"4"0,0 2 2 0,3 3 2 16,-9 3-32-16,6-1 0 0,-3 4 0 0,0-1 0 15,0 0 48-15,0 3 4 0,-3 0 1 0,4 0 0 0,-1 0-1 0,0 3 0 16,-3 2 0-16,0 0 0 0,3 0-28 0,0 3-5 16,-3 3-2-16,3-1 0 0,-5-2-6 0,5 5-2 15,-3 0 0-15,3 3 0 0,0 3-9 0,0 2 8 16,3 3-8-16,-3-1 8 0,0 4-8 0,3 2 0 16,0 0 0-16,3 0 8 0,-2 0-8 0,2 0 0 15,0 3 9-15,3 5-9 0,6-3 11 0,-3 3-3 16,0 0 0-16,6 0 0 0,0 0 6 0,8 0 1 15,-5 0 0-15,-3 0 0 0,9-8-4 0,0 0-1 16,3 0 0-16,6-3 0 0,0-5 1 0,-1-5 0 16,4 3 0-16,3-9 0 0,-3-2-1 0,0 0 0 0,2-3 0 0,1 0 0 15,3-7 0-15,0-1 0 0,2-2 0 0,-2-6 0 16,6-2 3-16,-1-1 1 0,4-4 0 0,-6-1 0 16,-3-2 2-16,5-3 0 0,-5-5 0 0,3 2 0 15,-4-2 4-15,1-3 0 0,3 1 1 0,-3-6 0 16,-4-1 8-16,-2-4 2 0,0-3 0 0,0-3 0 15,-3 1 0-15,-4-1 0 0,-2 3 0 0,-3 3 0 16,-3-1 1-16,0 3 1 0,-6 1 0 0,0-1 0 16,-3 0 3-16,-3-2 1 0,0 2 0 0,-3-2 0 15,-6-1-1-15,3 1-1 0,0-1 0 0,-6 4 0 16,0-1-14-16,-3 0-2 0,-3-2-1 0,1 2 0 16,-7 0-6-16,0-2 0 0,0 2-1 0,3 0 0 15,-2 1-3-15,-1-1-8 0,0 0 12 0,-3 3-4 16,3 3 0-16,3-1-8 0,-8 9 12 0,-1-1-4 15,3 3 4-15,0 3 0 0,-2 5 0 0,-1 0 0 16,0 3 2-16,0 2 1 0,3 0 0 0,1 6 0 16,-1 0-6-16,0 2-1 0,3 0 0 0,1 6 0 0,5-3-8 0,-9 5 0 15,6 3 0-15,-3 2 0 0,6 1-13 0,0 0 1 16,4 2 1-16,-7 3 0 16,12-3-33-16,-3-3-8 0,3 3 0 0,9-2-1 15,0-1-158-15,0-2-31 0,9 0-6 0</inkml:trace>
  <inkml:trace contextRef="#ctx0" brushRef="#br0" timeOffset="894.654">3494 4890 1206 0,'6'-6'26'0,"-6"6"6"0,-3-2 0 0,3 2 3 0,0-8-35 0,0 2 0 15,0 1 0-15,0 0 0 0,-3-6 70 0,0 3 7 16,6 0 2-16,-3-2 0 0,-6 2-25 0,3 0-5 16,3 0-1-16,0 0 0 0,-3-3-7 0,0 1-1 15,0 2-1-15,0 3 0 0,3-6-9 0,0 3-2 0,-6 0 0 0,6 8 0 16,0 0-4-16,-9-3-2 16,3 1 0-16,-3 2 0 0,3 0 1 0,-3 2 0 0,3 1 0 0,0 5 0 15,-3 0-13-15,3 3-2 0,0 2-8 0,0 3 12 16,0 0-12-16,0 2 0 0,3 1 0 0,3-1 0 15,-2 1 0-15,2-1-8 0,0 1 8 0,0-1 0 16,0 1 0-16,2-3 0 0,4-1 0 0,-3 1 0 16,0-2 0-16,3-4 0 0,0 1 0 0,3-3 0 15,-6-3 0-15,3 0 0 0,6 1 0 0,-3-4 0 16,-3-2 0-16,3-2 0 0,3-1 0 0,-3-2 0 16,-3-3 0-16,0-3 0 0,0 1 11 0,0-1-11 15,-1-2 14-15,1-1-4 0,0 1-1 0,-3 0 0 16,3 0-9-16,-3 0 12 0,0 2-12 0,-3 0 12 15,3 3-12-15,0-2 12 0,-3 2-12 0,3 3 12 16,0-1-12-16,-3 1 0 0,0 5 0 0,3-3 0 16,3 1 0-16,-6 2 0 0,0 0 0 0,0 0-11 15,6 5-49-15,3 3-9 0,-3 3-3 0,0-3 0 0,0 5 102 0,3 0 20 16,0 3 4-16,-3 0 1 0,3 0-47 0,-3 2-8 16,0 1 0-16,-1 2-8 0,-2-3 8 0,0 3 0 15,0 1 0-15,0-1 0 0,3 0 0 0,-6 0 0 16,-6 0 0-16,6 0 0 0,0 1 21 0,-6-4 0 15,3 1 0-15,-3-3 0 0,4 2 11 0,-4-5 1 16,0 3 1-16,-3-3 0 0,3-2 3 0,-6 0 1 16,3-1 0-16,0-2 0 0,-3-3-3 0,3 1-1 15,-3-4 0-15,12-2 0 0,-9 3-7 0,0-3-2 0,0-3 0 16,0-2 0-16,1 0-17 0,-1-1-8 16,3-1 0-16,3-1 8 15,0-3-41-15,-3 0-9 0,3 1-2 0,3-3 0 16,3-3-114-16,3 3-23 0,-6-3-5 0,0 2-734 0</inkml:trace>
  <inkml:trace contextRef="#ctx0" brushRef="#br0" timeOffset="1346.5321">3747 4797 1153 0,'0'0'32'0,"0"0"8"0,0 0-32 0,0 0-8 16,0 0 0-16,0 0 0 15,0 0 88-15,0 0 15 0,-6 3 3 0,6-3 1 0,0 0-33 0,0 0-6 16,-6 0-2-16,6 0 0 0,0 0-26 0,0 0-6 16,0 0-1-16,-6 5 0 0,0 3-4 0,6-8-1 15,-6 5 0-15,0 6 0 16,0-3-8-16,0 2-3 0,3 3 0 0,0 1 0 0,0-1-9 0,0 3-8 15,3 0 12-15,0 2-12 0,0 1 8 0,0-1-8 16,3 1 0-16,3-1 0 0,0 1 0 0,0-1 0 16,0-2 0-16,3 0 0 0,0-3 8 0,0-2-8 15,0-1 0-15,-1-2 0 0,1-2 10 0,0-4-10 16,3 1 8-16,-3-3-8 0,3-3 8 0,-3-2-8 0,3-3 0 16,-3 0 8-16,-3-2 4 0,3-1 0 0,-3 0 0 15,0-5 0-15,-3 1 3 0,0-1 1 0,0 0 0 0,-3 0 0 16,0 0 4-16,-3 3 0 0,3-3 1 0,-6 0 0 15,0 3 14-15,0 0 2 0,0-1 1 0,-3 4 0 16,3-1-22-16,-3 1-4 0,6-1 0 0,-6 3-1 16,3-2-11-16,0 2 0 0,3 0 0 0,0 2 0 15,0 4-54 1,3 2-3-16,0 0-1 0,0-6-624 0,0 6-125 0</inkml:trace>
  <inkml:trace contextRef="#ctx0" brushRef="#br0" timeOffset="2139.8214">4098 4863 1418 0,'3'-3'31'0,"-3"3"6"0,-3-5 2 0,3 2 1 0,0 3-32 0,-3-7-8 15,0 4 0-15,-3-2 0 0,0-1 76 0,6 6 14 16,-6-2 2-16,-3-1 1 0,0 0-26 0,3 1-6 16,-3-1-1-16,9 3 0 0,0 0-26 0,-9 3-6 15,0-1 0-15,9-2-1 0,0 0-16 0,-9 8-3 0,4 6-8 0,-1-1 12 16,3 0-12-16,0 3 0 0,0 0 8 0,0 2-8 16,3 1 0-16,0 2 0 0,0 0 0 15,3 0 0-15,-3-2 0 0,6-3 9 16,0 0-9-16,-1-3 8 0,1 3 0 0,0-6-8 0,0 1 12 0,3-3-4 15,0-3 4-15,0 3 1 0,-3-8 0 0,3 3 0 16,-3-3 7-16,3-3 2 0,0-2 0 0,-3-3 0 16,0 2-5-16,0-4-1 0,-3-6 0 0,3 3 0 15,-3-3-4-15,3 0-2 0,-3 0 0 0,-1 3 0 16,-2 0-2-16,3-1-8 0,-3 4 12 0,0-1-4 16,0 3-8-16,0-2 10 0,0 2-10 0,0 3 10 15,0 5-10-15,0 0 0 0,0 0 0 0,0 0 8 16,0 0-8-16,0 0 0 0,0 5 0 0,3 3-11 15,-3 2 1-15,3-2 0 0,0 3 0 0,3-3 0 16,0 2 10-16,0-2-10 0,0 0 10 0,3 3-10 16,0-3 10-16,0 0 0 0,0-3 0 0,0 0-8 15,3-2 8-15,-3-3 0 0,3 3 0 0,0-3 0 16,-1-3 0-16,1-2 0 0,-3-1 0 0,3-4 0 0,0-3 0 16,0-1 0-16,-3 1 0 0,6-5 0 15,-3-4 0-15,0 1 9 0,0-5-9 0,-1-3 0 16,4-3 11-16,-3-2-11 0,0-1 10 0,-3-2-10 0,0 0 12 0,-3 0-4 15,0 0-8-15,-3 3 12 0,-6-3-12 0,3 2 11 16,-3 3-11-16,-3 1 10 0,-3-1-10 0,3 3 0 16,-6 0 0-16,6 5 0 0,-3 3 0 0,3 2-12 15,0 3 4-15,0-2 8 0,0 5-13 0,1 5 5 16,-1 0 8-16,6 8-13 0,-6-3 3 0,6 3 1 16,-12 5 0-16,6 3 0 0,-3 6-12 0,6 1-3 0,0 4 0 15,-3 5 0-15,3 5 8 0,-3 3 0 0,6 7 1 0,0 4 0 16,3 7 15-16,-3 0 0 0,3 3 0 0,0-3 0 15,3-2 0-15,0 0 0 0,0-3 0 0,6-6 0 16,0-2 17-16,2 0 3 0,-2-5 1 0,3-3 0 16,0-5-9-16,0-3-3 0,0-2 0 0,3-3 0 15,-3-3 3-15,2 0 0 0,1-8 0 0,-3-2 0 16,3 2 1-16,-3-2 1 0,0-3 0 0,0 0 0 16,0-3-5-16,0 1-1 0,-4-4 0 0,1 1 0 31,-3-6-27-31,0 3-5 0,3 1-2 0,-3-4-1023 0</inkml:trace>
  <inkml:trace contextRef="#ctx0" brushRef="#br0" timeOffset="2783.3094">5140 4948 1314 0,'-3'13'37'0,"3"-13"8"0,0 8-36 0,3 2-9 0,-3-2 0 0,3 0 0 16,0 3 61-16,0-6 11 0,2 1 1 0,4-1 1 16,-3-3-18-16,3-2-3 0,3-2-1 0,-3-1 0 15,3-5-40-15,3-2-12 0,-3-4 0 0,0-1 8 16,6-4 47-16,-7 0 9 0,1-2 3 0,3-2 0 15,0-4-30-15,0-2-5 0,-3 0-2 0,0-3 0 16,0-2-10-16,0-1-3 0,-3-2 0 0,0 3 0 16,-4-1-3-16,1 1-1 0,-3-3 0 0,0 5 0 15,-3-2 2-15,0 2 0 0,-6 0 0 0,3 1 0 16,-2 2-15-16,-1-1 0 0,-3 4 8 0,3 0-8 16,-3 7 15-16,0 0 0 0,0 4 0 0,0-1 0 15,0 2-7-15,3 7-8 0,0-4 11 0,-3 8-11 16,0-2 0-16,3 8 0 0,-6 2 0 0,3 0 0 0,4 1-11 0,-4 1-9 15,0 7-1-15,0 4-1 0,6 6 1 0,-3 5 0 16,0 0 0-16,0 3 0 0,3 2 10 0,0 1 3 16,0 2 0-16,3 0 0 0,0 0 8 0,0 3 0 15,6-1 0-15,-3 4 0 0,0-4 0 0,0-2 0 16,3-2 0-16,3-3 0 0,-3-1 0 0,6-2 0 16,-1-5 8-16,1 0-8 0,-3-5 0 0,3 2 0 15,-3-3-10-15,9 3 10 16,-3-5-40-16,3 0 0 0,3-5-1 0,-1-1 0 15,1 1-46-15,-3-6-9 0,-3 3-1 0,0-5-687 0</inkml:trace>
  <inkml:trace contextRef="#ctx0" brushRef="#br0" timeOffset="3175.603">5619 4728 1224 0,'0'0'27'0,"0"0"5"0,0 0 2 0,-6 3 0 0,0-1-34 0,3 1 0 0,-6 0 0 0,6 2 0 16,0 0 40-16,0 3 0 0,0 0 1 0,-3 3 0 15,6-1-8-15,-3 6-1 0,0 0-1 0,0 0 0 16,0 0-3-16,3 0 0 0,0 0 0 0,0-1 0 16,3-1 2-16,0 2 0 0,-3-3 0 0,3-3 0 15,3 1-9-15,-3 0-1 0,3-6-1 0,0 0 0 0,0 0 1 16,-6-5 0-16,0 0 0 0,9 0 0 0,-3-5 8 0,3 0 1 15,-3 0 1-15,0-3 0 0,3 0-11 0,-3-3-3 16,-3 0 0-16,2 4 0 0,-2-4-7 0,0 3-1 16,0 0-8-16,0 0 12 0,0 0-12 0,-3 3 9 15,0 0-9-15,0 5 8 0,0-3-8 0,0 3 12 16,0 0-12-16,0 0 12 0,0 0-12 0,0 0 0 16,0 0 0-16,0 0 0 0,3 5 0 0,0 3 0 15,0-2 0-15,0 1 0 0,0-1 0 0,3 2-11 16,-3-3 11-16,3 0-8 15,-3 1-17-15,-3-6-3 0,6 2-1 0,3 1 0 16,-9-3-39-16,6 0-8 0,3-3-2 0,-3 3-448 0,3-5-90 0</inkml:trace>
  <inkml:trace contextRef="#ctx0" brushRef="#br0" timeOffset="3655.4524">5794 4239 885 0,'0'23'19'0,"0"-15"4"0,3 3 1 0,-3 2 2 0,0-2-26 0,3 2 0 0,3 6 0 0,-3-1 0 15,3 3 58-15,-3-2 6 0,0 2 2 0,3 0 0 16,0 3-19-16,0 0-4 0,-6 0-1 0,3-1 0 16,0 1 13-16,-3 0 2 0,0 0 1 0,0 5 0 15,0-3-2-15,0 1 0 0,-3-3 0 0,0-1 0 16,0-1-7-16,-3-4-1 0,6 1-1 0,-3-1 0 0,0-2-7 15,0-3-2-15,0-2 0 0,3-1 0 16,0 1-15-16,0-11-3 0,0 0-1 0,0 0 0 0,0 0 13 0,0 0 4 16,0 0 0-16,0 0 0 0,0 0-36 0,6-5-16 15,0-1 2-15,0-2 0 0,0 1 14 0,0 1 0 16,0-2 0-16,-3 0 0 0,0 0 0 0,3 0 0 16,-3 1-10-16,3-1 10 0,-3 2 9 0,6 4 7 15,0-4 0-15,0 6 1 16,2 0-38-16,-2 0-8 0,0 3-2 0,0 0 0 0,0-1 18 0,-3 1 3 0,0 2 1 15,0 1 0-15,0-1 9 0,-3 3-12 0,0 0 12 0,-3 0-12 16,-3 2 12-16,3 1 14 0,0-3-3 0,-3 5-1 16,-3-2 20-16,0-1 4 15,0 1 1-15,3-1 0 0,-3 1 14 0,-3 2 3 16,3-5 1-16,0 3 0 0,0-3-14 0,0 0-3 0,-2-1-1 0,2 1 0 16,3-5-19-16,0 2-3 0,-3-2-1 0,3 0 0 15,0-1-21-15,3-2-5 0,0 0-1 0,0 0 0 31,0-2-120-31,3-4-24 0,3-2-5 0,0 0-475 0,3-2-95 0</inkml:trace>
  <inkml:trace contextRef="#ctx0" brushRef="#br0" timeOffset="4002.3425">6098 4839 1281 0,'0'0'28'0,"0"0"5"0,6 6 2 0,0-1 2 0,0 0-29 0,0 3-8 0,-3-5 0 0,3 2 0 0,3-5 44 0,-3 3 8 15,0-6 2-15,3 3 0 0,-3-3-21 0,2-2-4 16,-2 2-1-16,3-2 0 0,0-3-3 0,-3 0-1 16,0 0 0-16,-3 0 0 0,3 0-4 0,-3 0-2 15,0 1 0-15,0-1 0 0,-6 0 2 0,0 0 1 16,3 0 0-16,-6 0 0 0,0 3 18 0,-3-3 3 16,3 2 1-16,-3-2 0 0,0 6-2 0,0-1 0 15,4 6 0-15,-4-1 0 0,0 1-15 0,3 2-3 16,0 3-1-16,0 0 0 0,0 3-22 0,3 2 0 15,0 0 0-15,3 3 0 0,0 0 0 0,0 3 0 0,3-4 0 0,0 1-12 16,3 0 12-16,0 3-8 0,0-3 8 0,3-3-8 16,3 0 8-16,-1-2-8 15,1-1 8-15,0-2-8 16,3-3-15-16,-3 1-2 0,3-6-1 0,0-3 0 16,-3 0-7-16,6-2-2 0,-1-3 0 0,4 0 0 15,0-2-17-15,-3-6-4 0,-3 0-1 0,3-5-478 0,0 0-95 0</inkml:trace>
  <inkml:trace contextRef="#ctx0" brushRef="#br0" timeOffset="4241.8651">6467 4141 1048 0,'-3'-21'29'0,"3"23"8"0,-3 19-29 0,0 1-8 0,0-4 0 0,0 3 0 15,-3 0 81-15,0 6 15 0,3-1 4 0,0 3 0 16,0 6-18-16,-3 5-3 0,3-1-1 0,3 1 0 15,-2 8 2-15,-1-1 0 0,3 3 0 0,3 1 0 0,-1-1-23 16,-2-2-4-16,6-3-1 0,0-3 0 0,3-2-25 16,3-3-6-16,0-6-1 0,0 1 0 0,3-3-12 0,0-2-8 15,3-9 10-15,0-2-10 0,-7-5 8 0,7-3-8 16,3-6 0-16,-3 1 0 0,0-3 0 0,0-3-15 16,0-5 2-16,-1 0-639 15,-2-2-127-15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27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824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04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446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27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555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413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790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936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505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79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747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075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831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412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411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227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095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956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647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873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39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960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148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173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8646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8446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101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221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743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8775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564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47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77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04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1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51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15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59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4/11/2018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theory.stanford.edu/~amitp/GameProgramming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Path Planning in Discrete Sampled Space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4/11/2018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worst case performance</a:t>
            </a:r>
          </a:p>
          <a:p>
            <a:pPr lvl="1"/>
            <a:r>
              <a:rPr lang="en-US" dirty="0" smtClean="0"/>
              <a:t>same as uniform subdivision</a:t>
            </a:r>
          </a:p>
          <a:p>
            <a:r>
              <a:rPr lang="en-US" dirty="0" smtClean="0"/>
              <a:t>if most of the space is occupied or </a:t>
            </a:r>
            <a:r>
              <a:rPr lang="en-US" dirty="0" err="1" smtClean="0"/>
              <a:t>freespace</a:t>
            </a:r>
            <a:r>
              <a:rPr lang="en-US" dirty="0" smtClean="0"/>
              <a:t> then the representation is compact</a:t>
            </a:r>
          </a:p>
          <a:p>
            <a:r>
              <a:rPr lang="en-US" dirty="0" smtClean="0"/>
              <a:t>generalizes to N dimensions</a:t>
            </a:r>
          </a:p>
          <a:p>
            <a:r>
              <a:rPr lang="en-US" dirty="0" smtClean="0"/>
              <a:t>representation changes dramatically if objects move even a small amount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Connectivity in Discrete Sampled Space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path on a discrete grid is a sequence of moves between connected cells</a:t>
            </a:r>
          </a:p>
          <a:p>
            <a:r>
              <a:rPr lang="en-US" dirty="0" smtClean="0"/>
              <a:t>for a square tiling there are two possible definitions of connectivity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0" y="3048000"/>
          <a:ext cx="192024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86400" y="3048000"/>
          <a:ext cx="192024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81200" y="5181600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4-connectivity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5181600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8-connectivity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4-Connectivity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 a 4-connected tiling the distance between two cells is called the taxicab distance, rectilinear distance,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distance,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 norm,  city block distance, or Manhattan distance 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35808" y="2438400"/>
          <a:ext cx="3072384" cy="307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wave-front planner finds a path between a start and goal point in spaces represented as a grid where</a:t>
            </a:r>
          </a:p>
          <a:p>
            <a:pPr lvl="1"/>
            <a:r>
              <a:rPr lang="en-US" dirty="0" smtClean="0"/>
              <a:t>free space is labeled with a 0</a:t>
            </a:r>
          </a:p>
          <a:p>
            <a:pPr lvl="1"/>
            <a:r>
              <a:rPr lang="en-US" dirty="0" smtClean="0"/>
              <a:t>obstacles are labeled with a 1</a:t>
            </a:r>
          </a:p>
          <a:p>
            <a:pPr lvl="1"/>
            <a:r>
              <a:rPr lang="en-US" dirty="0" smtClean="0"/>
              <a:t>the goal is labeled with a 2</a:t>
            </a:r>
          </a:p>
          <a:p>
            <a:pPr lvl="1"/>
            <a:r>
              <a:rPr lang="en-US" dirty="0" smtClean="0"/>
              <a:t>the start is known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0" y="22860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51509" y="60314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starting at the goal cell</a:t>
            </a:r>
          </a:p>
          <a:p>
            <a:pPr marL="514350" indent="-514350"/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L := 2</a:t>
            </a:r>
          </a:p>
          <a:p>
            <a:pPr marL="514350" indent="-514350">
              <a:buNone/>
            </a:pPr>
            <a:r>
              <a:rPr lang="en-US" dirty="0" smtClean="0"/>
              <a:t>while start cell is unlabelled</a:t>
            </a:r>
          </a:p>
          <a:p>
            <a:pPr marL="514350" indent="-514350">
              <a:buNone/>
            </a:pPr>
            <a:r>
              <a:rPr lang="en-US" dirty="0" smtClean="0"/>
              <a:t>	for each cell C with label L</a:t>
            </a:r>
          </a:p>
          <a:p>
            <a:pPr marL="514350" indent="-514350">
              <a:buNone/>
            </a:pPr>
            <a:r>
              <a:rPr lang="en-US" dirty="0" smtClean="0"/>
              <a:t>		for each cell Z connected to C with label 0</a:t>
            </a:r>
          </a:p>
          <a:p>
            <a:pPr marL="514350" indent="-514350">
              <a:buNone/>
            </a:pPr>
            <a:r>
              <a:rPr lang="en-US" dirty="0" smtClean="0"/>
              <a:t>		     label Z with L+1</a:t>
            </a:r>
          </a:p>
          <a:p>
            <a:pPr marL="514350" indent="-514350">
              <a:buNone/>
            </a:pPr>
            <a:r>
              <a:rPr lang="en-US" dirty="0" smtClean="0"/>
              <a:t>	L := L + 1</a:t>
            </a:r>
          </a:p>
          <a:p>
            <a:pPr marL="514350" indent="-51435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/>
              <p14:cNvContentPartPr/>
              <p14:nvPr/>
            </p14:nvContentPartPr>
            <p14:xfrm>
              <a:off x="749880" y="1483200"/>
              <a:ext cx="1662120" cy="82044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1240" y="1477080"/>
                <a:ext cx="1676520" cy="835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05000" y="51170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Spatial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represent space itself, rather than the objects in it, using discrete samples</a:t>
            </a:r>
          </a:p>
          <a:p>
            <a:r>
              <a:rPr lang="en-US" dirty="0" smtClean="0"/>
              <a:t>many ways to perform sampling, but the simplest is to use a grid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22860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35814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41148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3505200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4050268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20657"/>
              </p:ext>
            </p:extLst>
          </p:nvPr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generate a path starting from the start point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L := start point label</a:t>
            </a:r>
          </a:p>
          <a:p>
            <a:pPr>
              <a:buNone/>
            </a:pPr>
            <a:r>
              <a:rPr lang="en-US" dirty="0" smtClean="0"/>
              <a:t>while not at the goal</a:t>
            </a:r>
          </a:p>
          <a:p>
            <a:pPr>
              <a:buNone/>
            </a:pPr>
            <a:r>
              <a:rPr lang="en-US" dirty="0" smtClean="0"/>
              <a:t>	move to any connected cell with label L-1</a:t>
            </a:r>
          </a:p>
          <a:p>
            <a:pPr>
              <a:buNone/>
            </a:pPr>
            <a:r>
              <a:rPr lang="en-US" dirty="0" smtClean="0"/>
              <a:t>	L := L-1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228373"/>
              </p:ext>
            </p:extLst>
          </p:nvPr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advantage:</a:t>
            </a:r>
          </a:p>
          <a:p>
            <a:pPr lvl="1"/>
            <a:r>
              <a:rPr lang="en-US" dirty="0" smtClean="0"/>
              <a:t>will find a shortest path (in terms of connectivity) between start and goal if a path exists</a:t>
            </a:r>
          </a:p>
          <a:p>
            <a:pPr lvl="1"/>
            <a:r>
              <a:rPr lang="en-US" dirty="0" smtClean="0"/>
              <a:t>generalizes to higher dimensions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path often runs adjacent to obstacles</a:t>
            </a:r>
          </a:p>
          <a:p>
            <a:pPr lvl="1"/>
            <a:r>
              <a:rPr lang="en-US" dirty="0" smtClean="0"/>
              <a:t>planner searches the entire space with radius R around the goal (where R is the distance between the start and goal)</a:t>
            </a:r>
          </a:p>
          <a:p>
            <a:pPr lvl="1"/>
            <a:r>
              <a:rPr lang="en-US" dirty="0" smtClean="0"/>
              <a:t>paths restricted by grid connectivity are longer than necessary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paths restricted by grid connectivity are longer than necessary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Manhattan distance = 9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straight line distance = </a:t>
            </a:r>
            <a:r>
              <a:rPr lang="en-US" dirty="0" err="1" smtClean="0">
                <a:solidFill>
                  <a:srgbClr val="0000FF"/>
                </a:solidFill>
              </a:rPr>
              <a:t>sqrt</a:t>
            </a:r>
            <a:r>
              <a:rPr lang="en-US" dirty="0" smtClean="0">
                <a:solidFill>
                  <a:srgbClr val="0000FF"/>
                </a:solidFill>
              </a:rPr>
              <a:t>(16 + 25) = 6.403…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35808" y="2261616"/>
          <a:ext cx="3072384" cy="3072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4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404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3657600" y="2819400"/>
            <a:ext cx="1828800" cy="152400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Greedy Best-First 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avoid searching in all possible directions we might consider searching first in a direction towards the goal</a:t>
            </a:r>
          </a:p>
          <a:p>
            <a:r>
              <a:rPr lang="en-US" dirty="0" smtClean="0"/>
              <a:t>idea	</a:t>
            </a:r>
          </a:p>
          <a:p>
            <a:pPr lvl="1"/>
            <a:r>
              <a:rPr lang="en-US" dirty="0" smtClean="0"/>
              <a:t>use an estimate (called the heuristic) of how far a cell is from the goal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irst consider the cell whose heuristic distance is the smallest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651760" y="3657600"/>
          <a:ext cx="384048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53200" y="3962400"/>
            <a:ext cx="20072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possible path with</a:t>
            </a:r>
            <a:br>
              <a:rPr lang="en-US" dirty="0" smtClean="0"/>
            </a:br>
            <a:r>
              <a:rPr lang="en-US" dirty="0" smtClean="0"/>
              <a:t>heuristic distance =</a:t>
            </a:r>
            <a:br>
              <a:rPr lang="en-US" dirty="0" smtClean="0"/>
            </a:br>
            <a:r>
              <a:rPr lang="en-US" dirty="0" smtClean="0"/>
              <a:t>Euclidean distance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Greedy Best-First 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477000"/>
            <a:ext cx="6629400" cy="245110"/>
          </a:xfrm>
        </p:spPr>
        <p:txBody>
          <a:bodyPr/>
          <a:lstStyle/>
          <a:p>
            <a:r>
              <a:rPr lang="en-US" dirty="0" smtClean="0"/>
              <a:t>http://theory.stanford.edu/~amitp/GameProgramming/AStarComparison.html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produces expensive paths when there are concave obstacles</a:t>
            </a:r>
            <a:endParaRPr lang="en-US" dirty="0"/>
          </a:p>
        </p:txBody>
      </p:sp>
      <p:pic>
        <p:nvPicPr>
          <p:cNvPr id="154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6925" y="1638300"/>
            <a:ext cx="50101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Uniform Spatial Sampling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very general representation</a:t>
            </a:r>
          </a:p>
          <a:p>
            <a:pPr lvl="1"/>
            <a:r>
              <a:rPr lang="en-US" dirty="0" smtClean="0"/>
              <a:t>grid locations can represent anything</a:t>
            </a:r>
          </a:p>
          <a:p>
            <a:r>
              <a:rPr lang="en-US" dirty="0" smtClean="0"/>
              <a:t>if something moves then the representation does not change dramatically</a:t>
            </a:r>
          </a:p>
          <a:p>
            <a:r>
              <a:rPr lang="en-US" dirty="0" smtClean="0"/>
              <a:t>limited by grid resolution</a:t>
            </a:r>
          </a:p>
          <a:p>
            <a:pPr lvl="1"/>
            <a:r>
              <a:rPr lang="en-US" dirty="0" smtClean="0"/>
              <a:t>large cell size gives a coarse representation</a:t>
            </a:r>
          </a:p>
          <a:p>
            <a:pPr lvl="1"/>
            <a:r>
              <a:rPr lang="en-US" dirty="0" smtClean="0"/>
              <a:t>small cell size is storage intensive</a:t>
            </a:r>
          </a:p>
          <a:p>
            <a:pPr lvl="2"/>
            <a:r>
              <a:rPr lang="en-US" dirty="0" smtClean="0"/>
              <a:t>football pitch at 1cm</a:t>
            </a:r>
            <a:r>
              <a:rPr lang="en-US" baseline="30000" dirty="0" smtClean="0"/>
              <a:t>2</a:t>
            </a:r>
            <a:r>
              <a:rPr lang="en-US" dirty="0" smtClean="0"/>
              <a:t> resolution</a:t>
            </a:r>
          </a:p>
          <a:p>
            <a:pPr lvl="3"/>
            <a:r>
              <a:rPr lang="en-US" dirty="0" smtClean="0"/>
              <a:t>105m x 68m x 100 x 100 = 71,400, 000 cells</a:t>
            </a:r>
          </a:p>
          <a:p>
            <a:pPr lvl="2"/>
            <a:r>
              <a:rPr lang="en-US" dirty="0" smtClean="0"/>
              <a:t>3D is much worse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A* is a common algorithm in game AI programming and robotics</a:t>
            </a:r>
          </a:p>
          <a:p>
            <a:pPr lvl="1"/>
            <a:r>
              <a:rPr lang="en-US" dirty="0" smtClean="0"/>
              <a:t>first described in 1968</a:t>
            </a:r>
          </a:p>
          <a:p>
            <a:pPr lvl="1"/>
            <a:r>
              <a:rPr lang="en-US" dirty="0" smtClean="0">
                <a:hlinkClick r:id="rId3"/>
              </a:rPr>
              <a:t>http://theory.stanford.edu/~amitp/GameProgramming/</a:t>
            </a:r>
            <a:endParaRPr lang="en-US" dirty="0" smtClean="0"/>
          </a:p>
          <a:p>
            <a:r>
              <a:rPr lang="en-US" dirty="0" smtClean="0"/>
              <a:t>A* is the foundation for Theta*</a:t>
            </a:r>
          </a:p>
          <a:p>
            <a:pPr lvl="1"/>
            <a:r>
              <a:rPr lang="en-US" dirty="0" smtClean="0"/>
              <a:t>Daniel, Nash, Koenig. Theta*: Any-Angle Planning on Grids, Journal of Artificial Intelligence Research, 39, 2010.</a:t>
            </a:r>
          </a:p>
          <a:p>
            <a:pPr lvl="1"/>
            <a:r>
              <a:rPr lang="en-US" dirty="0" smtClean="0"/>
              <a:t>path planning on a grid where paths are allowed to pass through cells at any angle (not just using 4- or 8-connectivity)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A* combines two pieces of information</a:t>
            </a:r>
          </a:p>
          <a:p>
            <a:pPr lvl="1"/>
            <a:r>
              <a:rPr lang="en-US" dirty="0" smtClean="0"/>
              <a:t>g(n) : the cost of the path from the starting point to n</a:t>
            </a:r>
          </a:p>
          <a:p>
            <a:pPr lvl="1"/>
            <a:r>
              <a:rPr lang="en-US" dirty="0" smtClean="0"/>
              <a:t>h(n) : the heuristic cost of the path from n to the goal</a:t>
            </a:r>
          </a:p>
          <a:p>
            <a:pPr lvl="1"/>
            <a:r>
              <a:rPr lang="en-US" dirty="0" smtClean="0"/>
              <a:t>considers the cell n with the lowest cost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f(n) = g(n) + h(n)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first</a:t>
            </a:r>
          </a:p>
          <a:p>
            <a:r>
              <a:rPr lang="en-US" dirty="0" smtClean="0"/>
              <a:t>compromise between </a:t>
            </a:r>
            <a:r>
              <a:rPr lang="en-US" dirty="0" err="1" smtClean="0"/>
              <a:t>Dijkstra’s</a:t>
            </a:r>
            <a:r>
              <a:rPr lang="en-US" dirty="0" smtClean="0"/>
              <a:t> algorithm and greedy best-first search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heuristic distance function h(n) affects how the algorithm performs the search</a:t>
            </a:r>
          </a:p>
          <a:p>
            <a:pPr lvl="1"/>
            <a:r>
              <a:rPr lang="en-US" dirty="0" smtClean="0"/>
              <a:t>h(n) = 0</a:t>
            </a:r>
          </a:p>
          <a:p>
            <a:pPr lvl="2"/>
            <a:r>
              <a:rPr lang="en-US" dirty="0" smtClean="0"/>
              <a:t>equivalent to </a:t>
            </a:r>
            <a:r>
              <a:rPr lang="en-US" dirty="0" err="1" smtClean="0"/>
              <a:t>Dijkstra’s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 smtClean="0"/>
              <a:t>h(n) &lt;= true cost of moving from n to the goal</a:t>
            </a:r>
          </a:p>
          <a:p>
            <a:pPr lvl="2"/>
            <a:r>
              <a:rPr lang="en-US" dirty="0" smtClean="0"/>
              <a:t>guaranteed to find a shortest path</a:t>
            </a:r>
          </a:p>
          <a:p>
            <a:pPr lvl="2"/>
            <a:r>
              <a:rPr lang="en-US" dirty="0" smtClean="0"/>
              <a:t>the smaller h(n) the more it expands the search to cells closer to the start</a:t>
            </a:r>
          </a:p>
          <a:p>
            <a:pPr lvl="1"/>
            <a:r>
              <a:rPr lang="en-US" dirty="0" smtClean="0"/>
              <a:t>h(n) = true cost of moving from n to the goal</a:t>
            </a:r>
          </a:p>
          <a:p>
            <a:pPr lvl="2"/>
            <a:r>
              <a:rPr lang="en-US" dirty="0" smtClean="0"/>
              <a:t>will find a best path with the minimal amount of searching</a:t>
            </a:r>
          </a:p>
          <a:p>
            <a:pPr lvl="1"/>
            <a:r>
              <a:rPr lang="en-US" dirty="0" smtClean="0"/>
              <a:t>h(n) &gt; true cost of moving from n to the goal some of the time</a:t>
            </a:r>
          </a:p>
          <a:p>
            <a:pPr lvl="2"/>
            <a:r>
              <a:rPr lang="en-US" dirty="0" smtClean="0"/>
              <a:t>not guaranteed to find a shortest path but might find a path in a shorter amount of time</a:t>
            </a:r>
          </a:p>
          <a:p>
            <a:pPr lvl="1"/>
            <a:r>
              <a:rPr lang="en-US" dirty="0" smtClean="0"/>
              <a:t>h(n) &gt;&gt; true cost of moving from n to the goal	</a:t>
            </a:r>
          </a:p>
          <a:p>
            <a:pPr lvl="2"/>
            <a:r>
              <a:rPr lang="en-US" dirty="0" smtClean="0"/>
              <a:t>behaves like greedy best-first 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77000"/>
            <a:ext cx="6553200" cy="245110"/>
          </a:xfrm>
        </p:spPr>
        <p:txBody>
          <a:bodyPr/>
          <a:lstStyle/>
          <a:p>
            <a:r>
              <a:rPr lang="en-US" dirty="0" smtClean="0"/>
              <a:t>http://en.wikipedia.org/wiki/File:Astar_progress_animation.gif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/>
              <a:t>h(n) &lt;= true cost of moving from n to the goal</a:t>
            </a:r>
          </a:p>
          <a:p>
            <a:endParaRPr lang="en-US" dirty="0"/>
          </a:p>
        </p:txBody>
      </p:sp>
      <p:pic>
        <p:nvPicPr>
          <p:cNvPr id="155651" name="Picture 3" descr="C:\Users\burton\Desktop\4421\2012\Astar_progress_animation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2428875"/>
            <a:ext cx="2000250" cy="200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477000"/>
            <a:ext cx="6629400" cy="245110"/>
          </a:xfrm>
        </p:spPr>
        <p:txBody>
          <a:bodyPr/>
          <a:lstStyle/>
          <a:p>
            <a:r>
              <a:rPr lang="en-US" dirty="0" smtClean="0"/>
              <a:t>http://en.wikipedia.org/wiki/File:Weighted_A_star_with_eps_5.gif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h(n) &gt; true cost of moving from n to the goal </a:t>
            </a:r>
            <a:endParaRPr lang="en-US" dirty="0"/>
          </a:p>
        </p:txBody>
      </p:sp>
      <p:pic>
        <p:nvPicPr>
          <p:cNvPr id="156675" name="Picture 3" descr="C:\Users\burton\Desktop\4421\2012\Weighted_A_star_with_eps_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2428875"/>
            <a:ext cx="2000250" cy="200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Functions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continuous space potential functions can be used for path planning</a:t>
            </a:r>
          </a:p>
          <a:p>
            <a:r>
              <a:rPr lang="en-US" dirty="0" smtClean="0"/>
              <a:t>a potential function is a differentiable real-valued function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i.e.,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assigns a scalar real value to every point in space</a:t>
            </a:r>
          </a:p>
          <a:p>
            <a:r>
              <a:rPr lang="en-US" dirty="0" smtClean="0"/>
              <a:t>potential functions you might know</a:t>
            </a:r>
          </a:p>
          <a:p>
            <a:pPr lvl="1"/>
            <a:r>
              <a:rPr lang="en-US" dirty="0" smtClean="0"/>
              <a:t>gravitational potential</a:t>
            </a:r>
          </a:p>
          <a:p>
            <a:pPr lvl="1"/>
            <a:r>
              <a:rPr lang="en-US" smtClean="0"/>
              <a:t>electrostatic potential</a:t>
            </a:r>
            <a:endParaRPr lang="en-US" dirty="0"/>
          </a:p>
        </p:txBody>
      </p:sp>
      <p:graphicFrame>
        <p:nvGraphicFramePr>
          <p:cNvPr id="120834" name="Object 2"/>
          <p:cNvGraphicFramePr>
            <a:graphicFrameLocks noChangeAspect="1"/>
          </p:cNvGraphicFramePr>
          <p:nvPr/>
        </p:nvGraphicFramePr>
        <p:xfrm>
          <a:off x="3797300" y="2209800"/>
          <a:ext cx="1549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9" name="Equation" r:id="rId4" imgW="774360" imgH="203040" progId="Equation.3">
                  <p:embed/>
                </p:oleObj>
              </mc:Choice>
              <mc:Fallback>
                <p:oleObj name="Equation" r:id="rId4" imgW="7743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7300" y="2209800"/>
                        <a:ext cx="1549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goal potential should be an attractive potential</a:t>
            </a:r>
          </a:p>
          <a:p>
            <a:pPr lvl="1"/>
            <a:r>
              <a:rPr lang="en-US" dirty="0" smtClean="0"/>
              <a:t>small near the goal</a:t>
            </a:r>
          </a:p>
          <a:p>
            <a:pPr lvl="1"/>
            <a:r>
              <a:rPr lang="en-US" dirty="0" smtClean="0"/>
              <a:t>large far from the goal</a:t>
            </a:r>
          </a:p>
          <a:p>
            <a:pPr lvl="1"/>
            <a:r>
              <a:rPr lang="en-US" dirty="0" smtClean="0"/>
              <a:t>monotonically increasing</a:t>
            </a:r>
          </a:p>
          <a:p>
            <a:pPr lvl="2"/>
            <a:r>
              <a:rPr lang="en-US" dirty="0" smtClean="0"/>
              <a:t>nice too if it is continuously differentiable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quadratic potential</a:t>
            </a:r>
            <a:endParaRPr lang="en-US" dirty="0"/>
          </a:p>
        </p:txBody>
      </p:sp>
      <p:graphicFrame>
        <p:nvGraphicFramePr>
          <p:cNvPr id="138242" name="Object 2"/>
          <p:cNvGraphicFramePr>
            <a:graphicFrameLocks noChangeAspect="1"/>
          </p:cNvGraphicFramePr>
          <p:nvPr/>
        </p:nvGraphicFramePr>
        <p:xfrm>
          <a:off x="3213100" y="1524000"/>
          <a:ext cx="2717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7" name="Equation" r:id="rId4" imgW="1358640" imgH="304560" progId="Equation.3">
                  <p:embed/>
                </p:oleObj>
              </mc:Choice>
              <mc:Fallback>
                <p:oleObj name="Equation" r:id="rId4" imgW="1358640" imgH="304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1524000"/>
                        <a:ext cx="2717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reeform 10"/>
          <p:cNvSpPr/>
          <p:nvPr/>
        </p:nvSpPr>
        <p:spPr>
          <a:xfrm>
            <a:off x="2044558" y="3421295"/>
            <a:ext cx="4726113" cy="1244885"/>
          </a:xfrm>
          <a:custGeom>
            <a:avLst/>
            <a:gdLst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5092558"/>
              <a:gd name="connsiteY0" fmla="*/ 219183 h 1453793"/>
              <a:gd name="connsiteX1" fmla="*/ 2527443 w 5092558"/>
              <a:gd name="connsiteY1" fmla="*/ 1452081 h 1453793"/>
              <a:gd name="connsiteX2" fmla="*/ 4726113 w 5092558"/>
              <a:gd name="connsiteY2" fmla="*/ 208908 h 1453793"/>
              <a:gd name="connsiteX3" fmla="*/ 4726113 w 5092558"/>
              <a:gd name="connsiteY3" fmla="*/ 198634 h 1453793"/>
              <a:gd name="connsiteX0" fmla="*/ 0 w 5145213"/>
              <a:gd name="connsiteY0" fmla="*/ 165386 h 1399996"/>
              <a:gd name="connsiteX1" fmla="*/ 2527443 w 5145213"/>
              <a:gd name="connsiteY1" fmla="*/ 1398284 h 1399996"/>
              <a:gd name="connsiteX2" fmla="*/ 4726113 w 5145213"/>
              <a:gd name="connsiteY2" fmla="*/ 155111 h 1399996"/>
              <a:gd name="connsiteX3" fmla="*/ 5042042 w 5145213"/>
              <a:gd name="connsiteY3" fmla="*/ 467617 h 1399996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  <a:gd name="connsiteX0" fmla="*/ 0 w 4726113"/>
              <a:gd name="connsiteY0" fmla="*/ 10275 h 1244885"/>
              <a:gd name="connsiteX1" fmla="*/ 2527443 w 4726113"/>
              <a:gd name="connsiteY1" fmla="*/ 1243173 h 1244885"/>
              <a:gd name="connsiteX2" fmla="*/ 4726113 w 4726113"/>
              <a:gd name="connsiteY2" fmla="*/ 0 h 1244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26113" h="1244885">
                <a:moveTo>
                  <a:pt x="0" y="10275"/>
                </a:moveTo>
                <a:cubicBezTo>
                  <a:pt x="799672" y="708917"/>
                  <a:pt x="1739758" y="1244885"/>
                  <a:pt x="2527443" y="1243173"/>
                </a:cubicBezTo>
                <a:cubicBezTo>
                  <a:pt x="3315128" y="1241461"/>
                  <a:pt x="4249649" y="518987"/>
                  <a:pt x="4726113" y="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95800" y="4572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44873" y="4876800"/>
            <a:ext cx="2654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goal</a:t>
            </a:r>
          </a:p>
          <a:p>
            <a:pPr algn="ctr"/>
            <a:r>
              <a:rPr lang="en-US" dirty="0" smtClean="0"/>
              <a:t>located at a minimum in U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133600" y="3352800"/>
            <a:ext cx="152400" cy="1524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86000" y="3505200"/>
            <a:ext cx="3810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43200" y="3429000"/>
            <a:ext cx="2408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“rolls” towards the goal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“rolling towards the goal” can be accomplished using gradient descent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gradient descent</a:t>
            </a:r>
          </a:p>
          <a:p>
            <a:pPr lvl="1"/>
            <a:r>
              <a:rPr lang="en-US" dirty="0" smtClean="0"/>
              <a:t>starting at initial configuration, take a small step in the direction opposite to the gradient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/>
              <a:t> until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F|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graphicFrame>
        <p:nvGraphicFramePr>
          <p:cNvPr id="139266" name="Object 2"/>
          <p:cNvGraphicFramePr>
            <a:graphicFrameLocks noChangeAspect="1"/>
          </p:cNvGraphicFramePr>
          <p:nvPr/>
        </p:nvGraphicFramePr>
        <p:xfrm>
          <a:off x="3619500" y="1676400"/>
          <a:ext cx="19050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1" name="Equation" r:id="rId4" imgW="952200" imgH="965160" progId="Equation.3">
                  <p:embed/>
                </p:oleObj>
              </mc:Choice>
              <mc:Fallback>
                <p:oleObj name="Equation" r:id="rId4" imgW="952200" imgH="965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0" y="1676400"/>
                        <a:ext cx="1905000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 Potential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wave-front planner basically works this way</a:t>
            </a:r>
          </a:p>
          <a:p>
            <a:pPr lvl="1"/>
            <a:r>
              <a:rPr lang="en-US" dirty="0" smtClean="0"/>
              <a:t>it defines a potential where there is only one minimum</a:t>
            </a:r>
          </a:p>
          <a:p>
            <a:pPr lvl="2"/>
            <a:r>
              <a:rPr lang="en-US" dirty="0" smtClean="0"/>
              <a:t>the minimum is located at the goal</a:t>
            </a:r>
          </a:p>
          <a:p>
            <a:pPr lvl="1"/>
            <a:r>
              <a:rPr lang="en-US" dirty="0" smtClean="0"/>
              <a:t>it then uses gradient descent to move towards the goal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25908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6336268"/>
            <a:ext cx="620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Recursive Hierarchical Representations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storage space can be conserved by observing that free space cells and occupied cells tend to cluster</a:t>
            </a:r>
          </a:p>
          <a:p>
            <a:pPr lvl="1"/>
            <a:r>
              <a:rPr lang="en-US" dirty="0" smtClean="0"/>
              <a:t>group the clusters into larger cells</a:t>
            </a:r>
          </a:p>
          <a:p>
            <a:r>
              <a:rPr lang="en-US" dirty="0" err="1" smtClean="0"/>
              <a:t>quadtree</a:t>
            </a:r>
            <a:endParaRPr lang="en-US" dirty="0" smtClean="0"/>
          </a:p>
          <a:p>
            <a:pPr lvl="1"/>
            <a:r>
              <a:rPr lang="en-US" dirty="0" smtClean="0"/>
              <a:t>recursively subdivide space into 4 equal-sized cells until every cell is either uniformly free or uniformly occupied</a:t>
            </a:r>
          </a:p>
          <a:p>
            <a:pPr lvl="2"/>
            <a:r>
              <a:rPr lang="en-US" dirty="0" smtClean="0"/>
              <a:t>or some threshold resolution is reached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Quadtree</a:t>
            </a:r>
            <a:r>
              <a:rPr lang="en-US" dirty="0" smtClean="0"/>
              <a:t> Decomposition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4600" y="1389888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86600" y="2685288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3218688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391400" y="2609088"/>
            <a:ext cx="1127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space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315415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occupied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17324</TotalTime>
  <Words>4177</Words>
  <Application>Microsoft Office PowerPoint</Application>
  <PresentationFormat>On-screen Show (4:3)</PresentationFormat>
  <Paragraphs>3392</Paragraphs>
  <Slides>39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Equation</vt:lpstr>
      <vt:lpstr>Path Planning in Discrete Sampled Space</vt:lpstr>
      <vt:lpstr>Spatial Decomposition</vt:lpstr>
      <vt:lpstr>Uniform Spatial Sampling</vt:lpstr>
      <vt:lpstr>Recursive Hierarchical Representations</vt:lpstr>
      <vt:lpstr>Quadtree Decomposition</vt:lpstr>
      <vt:lpstr>Quadtree Decomposition</vt:lpstr>
      <vt:lpstr>Quadtree Decomposition</vt:lpstr>
      <vt:lpstr>Quadtree Decomposition</vt:lpstr>
      <vt:lpstr>Quadtree Decomposition</vt:lpstr>
      <vt:lpstr>Quadtree Decomposition</vt:lpstr>
      <vt:lpstr>Connectivity in Discrete Sampled Space</vt:lpstr>
      <vt:lpstr>4-Connectivity</vt:lpstr>
      <vt:lpstr>Wave-Front Planner</vt:lpstr>
      <vt:lpstr>Wave-Front Planner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Wave-Front Planner</vt:lpstr>
      <vt:lpstr>PowerPoint Presentation</vt:lpstr>
      <vt:lpstr>Another Example</vt:lpstr>
      <vt:lpstr>PowerPoint Presentation</vt:lpstr>
      <vt:lpstr>PowerPoint Presentation</vt:lpstr>
      <vt:lpstr>Wave-Front Planner</vt:lpstr>
      <vt:lpstr>Wave-Front Planner</vt:lpstr>
      <vt:lpstr>Greedy Best-First Search</vt:lpstr>
      <vt:lpstr>Greedy Best-First Search</vt:lpstr>
      <vt:lpstr>A*</vt:lpstr>
      <vt:lpstr>A*</vt:lpstr>
      <vt:lpstr>A*</vt:lpstr>
      <vt:lpstr>A*</vt:lpstr>
      <vt:lpstr>A*</vt:lpstr>
      <vt:lpstr>Potential Functions</vt:lpstr>
      <vt:lpstr>Goal Potential</vt:lpstr>
      <vt:lpstr>Goal Potential</vt:lpstr>
      <vt:lpstr>Goal Potential</vt:lpstr>
      <vt:lpstr>Goal Potential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72</cp:revision>
  <cp:lastPrinted>2018-04-19T03:37:43Z</cp:lastPrinted>
  <dcterms:created xsi:type="dcterms:W3CDTF">2011-01-07T01:27:12Z</dcterms:created>
  <dcterms:modified xsi:type="dcterms:W3CDTF">2018-04-19T03:37:57Z</dcterms:modified>
</cp:coreProperties>
</file>